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3" r:id="rId3"/>
    <p:sldId id="304" r:id="rId4"/>
    <p:sldId id="314" r:id="rId5"/>
    <p:sldId id="312" r:id="rId6"/>
    <p:sldId id="331" r:id="rId7"/>
    <p:sldId id="318" r:id="rId8"/>
    <p:sldId id="317" r:id="rId9"/>
    <p:sldId id="321" r:id="rId10"/>
    <p:sldId id="320" r:id="rId11"/>
    <p:sldId id="311" r:id="rId12"/>
    <p:sldId id="308" r:id="rId13"/>
    <p:sldId id="319" r:id="rId14"/>
    <p:sldId id="282" r:id="rId15"/>
    <p:sldId id="322" r:id="rId16"/>
    <p:sldId id="309" r:id="rId17"/>
    <p:sldId id="323" r:id="rId18"/>
    <p:sldId id="279" r:id="rId19"/>
    <p:sldId id="281" r:id="rId20"/>
    <p:sldId id="326" r:id="rId21"/>
    <p:sldId id="288" r:id="rId22"/>
    <p:sldId id="324" r:id="rId23"/>
    <p:sldId id="300" r:id="rId24"/>
    <p:sldId id="327" r:id="rId25"/>
    <p:sldId id="328" r:id="rId26"/>
    <p:sldId id="330" r:id="rId27"/>
  </p:sldIdLst>
  <p:sldSz cx="16256000" cy="9144000"/>
  <p:notesSz cx="6858000" cy="9144000"/>
  <p:defaultTextStyle>
    <a:lvl1pPr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1pPr>
    <a:lvl2pPr indent="2286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2pPr>
    <a:lvl3pPr indent="4572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3pPr>
    <a:lvl4pPr indent="6858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4pPr>
    <a:lvl5pPr indent="9144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5pPr>
    <a:lvl6pPr indent="11430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6pPr>
    <a:lvl7pPr indent="13716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7pPr>
    <a:lvl8pPr indent="16002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8pPr>
    <a:lvl9pPr indent="1828800" algn="ctr" defTabSz="546100">
      <a:defRPr sz="3600">
        <a:solidFill>
          <a:srgbClr val="FFFFFF"/>
        </a:solidFill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bw" scaleToFitPaper="1" frame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C5CD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112" y="-376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0DDD2-93D1-7C48-A4DF-B4671A0D8D9F}" type="datetimeFigureOut">
              <a:rPr lang="en-US" smtClean="0"/>
              <a:t>3/17/15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B861A-888C-F644-A823-66F28006E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13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6427704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"LMS Squid Diagram" and "Squid Diagram"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26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68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University of Phoenix founded in 1976, Open University (UK) Founded 1969 – through</a:t>
            </a:r>
            <a:r>
              <a:rPr lang="en-US" baseline="0" dirty="0" smtClean="0"/>
              <a:t> 1980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21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rgbClr val="FFFFFF"/>
                </a:solidFill>
              </a:rPr>
              <a:t>Richard N. Katz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19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Microsoft, Google, Oracle, </a:t>
            </a:r>
            <a:r>
              <a:rPr lang="en-US" dirty="0" err="1" smtClean="0"/>
              <a:t>Peoplesoft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Cengage</a:t>
            </a:r>
            <a:r>
              <a:rPr lang="en-US" baseline="0" dirty="0" smtClean="0"/>
              <a:t>, Pearson, SunGard, </a:t>
            </a:r>
            <a:r>
              <a:rPr lang="en-US" baseline="0" dirty="0" err="1" smtClean="0"/>
              <a:t>Datatel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Jenzabar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14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Meghan </a:t>
            </a:r>
            <a:r>
              <a:rPr lang="en-US" dirty="0" err="1" smtClean="0"/>
              <a:t>Trainor</a:t>
            </a:r>
            <a:r>
              <a:rPr lang="en-US" dirty="0" smtClean="0"/>
              <a:t>, It is all abut that Bass – I am bringing booty back...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8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lack_photo-v-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Black_photo-bullets-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4"/>
            <a:ext cx="3793067" cy="486833"/>
          </a:xfrm>
          <a:prstGeom prst="rect">
            <a:avLst/>
          </a:prstGeom>
        </p:spPr>
        <p:txBody>
          <a:bodyPr lIns="145143" tIns="72571" rIns="145143" bIns="72571"/>
          <a:lstStyle>
            <a:lvl1pPr>
              <a:defRPr/>
            </a:lvl1pPr>
          </a:lstStyle>
          <a:p>
            <a:fld id="{2DA6223C-429D-A341-984D-685BBDF178AE}" type="datetime1">
              <a:rPr lang="en-US"/>
              <a:pPr/>
              <a:t>3/17/15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4"/>
            <a:ext cx="5147733" cy="486833"/>
          </a:xfrm>
          <a:prstGeom prst="rect">
            <a:avLst/>
          </a:prstGeom>
        </p:spPr>
        <p:txBody>
          <a:bodyPr lIns="145143" tIns="72571" rIns="145143" bIns="7257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50133" y="8475134"/>
            <a:ext cx="3793067" cy="486833"/>
          </a:xfrm>
          <a:prstGeom prst="rect">
            <a:avLst/>
          </a:prstGeom>
        </p:spPr>
        <p:txBody>
          <a:bodyPr lIns="145143" tIns="72571" rIns="145143" bIns="72571"/>
          <a:lstStyle>
            <a:lvl1pPr>
              <a:defRPr/>
            </a:lvl1pPr>
          </a:lstStyle>
          <a:p>
            <a:fld id="{7855A513-C113-8142-8A73-AE5DF2B5D8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7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5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_photo-h-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76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titleStyle>
    <p:bodyStyle>
      <a:lvl1pPr marL="7493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marL="10414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marL="13335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marL="16383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marL="19304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marL="22225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marL="25146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marL="28067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marL="3098800" indent="-533400" defTabSz="546100">
        <a:spcBef>
          <a:spcPts val="35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16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hyperlink" Target="https://moodle.org/dev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jpg"/><Relationship Id="rId3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gif"/><Relationship Id="rId13" Type="http://schemas.openxmlformats.org/officeDocument/2006/relationships/image" Target="../media/image43.png"/><Relationship Id="rId14" Type="http://schemas.openxmlformats.org/officeDocument/2006/relationships/image" Target="../media/image44.jpg"/><Relationship Id="rId15" Type="http://schemas.openxmlformats.org/officeDocument/2006/relationships/image" Target="../media/image45.jp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1155700" y="647700"/>
            <a:ext cx="13931900" cy="32258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B00"/>
                </a:solidFill>
              </a:defRPr>
            </a:lvl1pPr>
          </a:lstStyle>
          <a:p>
            <a:r>
              <a:rPr lang="en-US" dirty="0"/>
              <a:t>The Trials and Tribulations of Predicting the Future for Learning Technology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1155700" y="4318001"/>
            <a:ext cx="13931900" cy="438289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 dirty="0">
                <a:solidFill>
                  <a:srgbClr val="FFFFFF"/>
                </a:solidFill>
              </a:rPr>
              <a:t>Dr. Charles </a:t>
            </a:r>
            <a:r>
              <a:rPr sz="5100" dirty="0" smtClean="0">
                <a:solidFill>
                  <a:srgbClr val="FFFFFF"/>
                </a:solidFill>
              </a:rPr>
              <a:t>Severance</a:t>
            </a:r>
            <a:endParaRPr sz="5100" dirty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100" dirty="0">
                <a:solidFill>
                  <a:srgbClr val="FFFFFF"/>
                </a:solidFill>
              </a:rPr>
              <a:t>University of Michigan School of </a:t>
            </a:r>
            <a:r>
              <a:rPr sz="5100" dirty="0" smtClean="0">
                <a:solidFill>
                  <a:srgbClr val="FFFFFF"/>
                </a:solidFill>
              </a:rPr>
              <a:t>Informatio</a:t>
            </a:r>
            <a:r>
              <a:rPr lang="en-US" sz="5100" dirty="0" smtClean="0">
                <a:solidFill>
                  <a:srgbClr val="FFFFFF"/>
                </a:solidFill>
              </a:rPr>
              <a:t>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100" dirty="0" err="1" smtClean="0">
                <a:solidFill>
                  <a:srgbClr val="FFFFFF"/>
                </a:solidFill>
              </a:rPr>
              <a:t>Longsight</a:t>
            </a:r>
            <a:r>
              <a:rPr lang="en-US" sz="5100" dirty="0" smtClean="0">
                <a:solidFill>
                  <a:srgbClr val="FFFFFF"/>
                </a:solidFill>
              </a:rPr>
              <a:t>, Inc. </a:t>
            </a:r>
            <a:endParaRPr sz="5100" dirty="0">
              <a:solidFill>
                <a:srgbClr val="00F90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40FF"/>
                </a:solidFill>
              </a:rPr>
              <a:t>LAK 2015 – Poughkeepsie, NY – 17-Mar-2015</a:t>
            </a:r>
            <a:endParaRPr sz="4000" dirty="0">
              <a:solidFill>
                <a:srgbClr val="FF4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MS_MarketShare_201411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33866"/>
            <a:ext cx="11789833" cy="8256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8497669"/>
            <a:ext cx="1625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mfeldstein.com</a:t>
            </a:r>
            <a:r>
              <a:rPr lang="en-US" dirty="0">
                <a:solidFill>
                  <a:srgbClr val="FFFF00"/>
                </a:solidFill>
              </a:rPr>
              <a:t>/state-us-higher-education-lms-market-2014-edition/</a:t>
            </a:r>
          </a:p>
        </p:txBody>
      </p:sp>
      <p:sp>
        <p:nvSpPr>
          <p:cNvPr id="6" name="Rectangle 5"/>
          <p:cNvSpPr/>
          <p:nvPr/>
        </p:nvSpPr>
        <p:spPr>
          <a:xfrm>
            <a:off x="8111067" y="0"/>
            <a:ext cx="7095064" cy="84976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0" y="241300"/>
            <a:ext cx="6553199" cy="2298700"/>
          </a:xfrm>
        </p:spPr>
        <p:txBody>
          <a:bodyPr/>
          <a:lstStyle/>
          <a:p>
            <a:r>
              <a:rPr lang="en-US" dirty="0" smtClean="0">
                <a:solidFill>
                  <a:srgbClr val="00FF00"/>
                </a:solidFill>
              </a:rPr>
              <a:t>2006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4400" y="2603500"/>
            <a:ext cx="6553200" cy="4508500"/>
          </a:xfrm>
        </p:spPr>
        <p:txBody>
          <a:bodyPr/>
          <a:lstStyle/>
          <a:p>
            <a:r>
              <a:rPr lang="en-US" dirty="0" smtClean="0"/>
              <a:t>Sakai / Moodle Emerging</a:t>
            </a:r>
          </a:p>
          <a:p>
            <a:r>
              <a:rPr lang="en-US" dirty="0" smtClean="0"/>
              <a:t>WebCT just purchased by Bb</a:t>
            </a:r>
          </a:p>
          <a:p>
            <a:r>
              <a:rPr lang="en-US" dirty="0" smtClean="0"/>
              <a:t>Patent wars – not yet</a:t>
            </a:r>
          </a:p>
          <a:p>
            <a:r>
              <a:rPr lang="en-US" dirty="0" smtClean="0"/>
              <a:t>IMS LTI will not happen for four more years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12702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code-for-beer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9984" y="803509"/>
            <a:ext cx="4826000" cy="637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code-for-beer-0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1540" y="419100"/>
            <a:ext cx="4786159" cy="3572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code-for-beer-0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72943" y="4281524"/>
            <a:ext cx="4844183" cy="343884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190723" y="8191500"/>
            <a:ext cx="53721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1769F"/>
                </a:solidFill>
                <a:hlinkClick r:id="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1769F"/>
                </a:solidFill>
                <a:hlinkClick r:id="rId5"/>
              </a:rPr>
              <a:t>October 2006 - Dallas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91557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xfrm>
            <a:off x="1155700" y="3205060"/>
            <a:ext cx="8128000" cy="510073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</a:rPr>
              <a:t>Richard N Katz. predictions 2002-2015</a:t>
            </a:r>
            <a:endParaRPr sz="3600" dirty="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</a:rPr>
              <a:t>What was the best prediction</a:t>
            </a:r>
            <a:endParaRPr sz="3600" dirty="0" smtClean="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</a:rPr>
              <a:t>What was the </a:t>
            </a:r>
            <a:r>
              <a:rPr lang="en-US" sz="3600" dirty="0" err="1" smtClean="0">
                <a:solidFill>
                  <a:srgbClr val="FFFFFF"/>
                </a:solidFill>
              </a:rPr>
              <a:t>workst</a:t>
            </a:r>
            <a:r>
              <a:rPr lang="en-US" sz="3600" dirty="0" smtClean="0">
                <a:solidFill>
                  <a:srgbClr val="FFFFFF"/>
                </a:solidFill>
              </a:rPr>
              <a:t> prediction</a:t>
            </a:r>
            <a:endParaRPr sz="3600" dirty="0">
              <a:solidFill>
                <a:srgbClr val="FFFFFF"/>
              </a:solidFill>
            </a:endParaRPr>
          </a:p>
        </p:txBody>
      </p:sp>
      <p:pic>
        <p:nvPicPr>
          <p:cNvPr id="149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6300" y="0"/>
            <a:ext cx="6477000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9800" y="596900"/>
            <a:ext cx="1181100" cy="158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00" y="660400"/>
            <a:ext cx="5473586" cy="3048000"/>
          </a:xfrm>
          <a:prstGeom prst="rect">
            <a:avLst/>
          </a:prstGeom>
        </p:spPr>
      </p:pic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18" y="4334933"/>
            <a:ext cx="5371648" cy="34607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Shape 153"/>
          <p:cNvSpPr/>
          <p:nvPr/>
        </p:nvSpPr>
        <p:spPr>
          <a:xfrm>
            <a:off x="259396" y="8089900"/>
            <a:ext cx="8963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5:44</a:t>
            </a:r>
            <a:endParaRPr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474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300" y="0"/>
            <a:ext cx="6477000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800" y="596900"/>
            <a:ext cx="1181100" cy="158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466" y="228600"/>
            <a:ext cx="4614334" cy="2795621"/>
          </a:xfrm>
          <a:prstGeom prst="rect">
            <a:avLst/>
          </a:prstGeom>
        </p:spPr>
      </p:pic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003" y="3024221"/>
            <a:ext cx="4546600" cy="2044700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00" y="6667500"/>
            <a:ext cx="5092700" cy="2044700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36" y="5306006"/>
            <a:ext cx="5219700" cy="9550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Shape 153"/>
          <p:cNvSpPr/>
          <p:nvPr/>
        </p:nvSpPr>
        <p:spPr>
          <a:xfrm>
            <a:off x="259396" y="8089900"/>
            <a:ext cx="8963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5:44</a:t>
            </a:r>
            <a:endParaRPr sz="3600" dirty="0">
              <a:solidFill>
                <a:srgbClr val="FFFF00"/>
              </a:solidFill>
            </a:endParaRPr>
          </a:p>
        </p:txBody>
      </p:sp>
      <p:sp>
        <p:nvSpPr>
          <p:cNvPr id="15" name="Shape 148"/>
          <p:cNvSpPr>
            <a:spLocks noGrp="1"/>
          </p:cNvSpPr>
          <p:nvPr>
            <p:ph type="body" idx="1"/>
          </p:nvPr>
        </p:nvSpPr>
        <p:spPr>
          <a:xfrm>
            <a:off x="1155700" y="3205060"/>
            <a:ext cx="8128000" cy="510073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</a:rPr>
              <a:t>Richard N Katz. predictions 2002-2015</a:t>
            </a:r>
            <a:endParaRPr sz="3600" dirty="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</a:rPr>
              <a:t>What was the best prediction</a:t>
            </a:r>
            <a:endParaRPr sz="3600" dirty="0" smtClean="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</a:rPr>
              <a:t>What was the </a:t>
            </a:r>
            <a:r>
              <a:rPr lang="en-US" sz="3600" dirty="0" err="1" smtClean="0">
                <a:solidFill>
                  <a:srgbClr val="FFFFFF"/>
                </a:solidFill>
              </a:rPr>
              <a:t>workst</a:t>
            </a:r>
            <a:r>
              <a:rPr lang="en-US" sz="3600" dirty="0" smtClean="0">
                <a:solidFill>
                  <a:srgbClr val="FFFFFF"/>
                </a:solidFill>
              </a:rPr>
              <a:t> prediction</a:t>
            </a:r>
            <a:endParaRPr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853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490172"/>
            <a:ext cx="1625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mfeldstein.com</a:t>
            </a:r>
            <a:r>
              <a:rPr lang="en-US" dirty="0">
                <a:solidFill>
                  <a:srgbClr val="FFFF00"/>
                </a:solidFill>
              </a:rPr>
              <a:t>/state-of-the-higher-education-</a:t>
            </a:r>
            <a:r>
              <a:rPr lang="en-US" dirty="0" err="1">
                <a:solidFill>
                  <a:srgbClr val="FFFF00"/>
                </a:solidFill>
              </a:rPr>
              <a:t>lms</a:t>
            </a:r>
            <a:r>
              <a:rPr lang="en-US" dirty="0">
                <a:solidFill>
                  <a:srgbClr val="FFFF00"/>
                </a:solidFill>
              </a:rPr>
              <a:t>-market-a-graphical-view/</a:t>
            </a:r>
          </a:p>
        </p:txBody>
      </p:sp>
      <p:pic>
        <p:nvPicPr>
          <p:cNvPr id="5" name="Picture 4" descr="LMS_MarketShare_20110926-e134843013347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27" y="-26019"/>
            <a:ext cx="11848614" cy="851619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781031" y="422718"/>
            <a:ext cx="3153236" cy="1371310"/>
          </a:xfrm>
        </p:spPr>
        <p:txBody>
          <a:bodyPr/>
          <a:lstStyle/>
          <a:p>
            <a:r>
              <a:rPr lang="en-US" dirty="0" smtClean="0">
                <a:solidFill>
                  <a:srgbClr val="00FF00"/>
                </a:solidFill>
              </a:rPr>
              <a:t>2011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6906" y="2495824"/>
            <a:ext cx="2455768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Market is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Brittle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Ripe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for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Disruption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aseline="0" dirty="0" smtClean="0"/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/>
              <a:t>What is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/>
              <a:t>missing?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107936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MS_MarketShare_201411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7" y="33866"/>
            <a:ext cx="11789833" cy="8256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8497669"/>
            <a:ext cx="1625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mfeldstein.com</a:t>
            </a:r>
            <a:r>
              <a:rPr lang="en-US" dirty="0">
                <a:solidFill>
                  <a:srgbClr val="FFFF00"/>
                </a:solidFill>
              </a:rPr>
              <a:t>/state-us-higher-education-lms-market-2014-edition/</a:t>
            </a:r>
          </a:p>
        </p:txBody>
      </p:sp>
      <p:sp>
        <p:nvSpPr>
          <p:cNvPr id="6" name="Rectangle 5"/>
          <p:cNvSpPr/>
          <p:nvPr/>
        </p:nvSpPr>
        <p:spPr>
          <a:xfrm>
            <a:off x="9279468" y="0"/>
            <a:ext cx="3979330" cy="84976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67" y="241300"/>
            <a:ext cx="5689600" cy="2298700"/>
          </a:xfrm>
        </p:spPr>
        <p:txBody>
          <a:bodyPr/>
          <a:lstStyle/>
          <a:p>
            <a:r>
              <a:rPr lang="en-US" dirty="0" smtClean="0">
                <a:solidFill>
                  <a:srgbClr val="00FF00"/>
                </a:solidFill>
              </a:rPr>
              <a:t>2012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197" y="2620433"/>
            <a:ext cx="5816603" cy="4508500"/>
          </a:xfrm>
        </p:spPr>
        <p:txBody>
          <a:bodyPr/>
          <a:lstStyle/>
          <a:p>
            <a:r>
              <a:rPr lang="en-US" dirty="0" err="1" smtClean="0"/>
              <a:t>Coursera</a:t>
            </a:r>
            <a:r>
              <a:rPr lang="en-US" dirty="0" smtClean="0"/>
              <a:t> / </a:t>
            </a:r>
            <a:r>
              <a:rPr lang="en-US" dirty="0" err="1" smtClean="0"/>
              <a:t>Udacity</a:t>
            </a:r>
            <a:r>
              <a:rPr lang="en-US" dirty="0" smtClean="0"/>
              <a:t> / </a:t>
            </a:r>
            <a:r>
              <a:rPr lang="en-US" dirty="0" err="1" smtClean="0"/>
              <a:t>edX</a:t>
            </a:r>
            <a:r>
              <a:rPr lang="en-US" dirty="0" smtClean="0"/>
              <a:t> Founded</a:t>
            </a:r>
          </a:p>
          <a:p>
            <a:r>
              <a:rPr lang="en-US" dirty="0" smtClean="0"/>
              <a:t>Canvas gaining momentum</a:t>
            </a:r>
          </a:p>
          <a:p>
            <a:r>
              <a:rPr lang="en-US" dirty="0" smtClean="0"/>
              <a:t>Angel / </a:t>
            </a:r>
            <a:r>
              <a:rPr lang="en-US" dirty="0" err="1" smtClean="0"/>
              <a:t>MoodleRooms</a:t>
            </a:r>
            <a:r>
              <a:rPr lang="en-US" dirty="0" smtClean="0"/>
              <a:t> / Dr. Chuck acquired by Blackboard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90234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EvolutionCombine2012081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2087"/>
            <a:ext cx="16294100" cy="8712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38648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MS_MarketShare_201411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7" y="33866"/>
            <a:ext cx="11789833" cy="8256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8497669"/>
            <a:ext cx="1625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mfeldstein.com</a:t>
            </a:r>
            <a:r>
              <a:rPr lang="en-US" dirty="0">
                <a:solidFill>
                  <a:srgbClr val="FFFF00"/>
                </a:solidFill>
              </a:rPr>
              <a:t>/state-us-higher-education-lms-market-2014-edition/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0667" y="241300"/>
            <a:ext cx="3403600" cy="2298700"/>
          </a:xfrm>
        </p:spPr>
        <p:txBody>
          <a:bodyPr/>
          <a:lstStyle/>
          <a:p>
            <a:r>
              <a:rPr lang="en-US" dirty="0" smtClean="0">
                <a:solidFill>
                  <a:srgbClr val="00FF00"/>
                </a:solidFill>
              </a:rPr>
              <a:t>2014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2530667" y="2603500"/>
            <a:ext cx="3403599" cy="4660900"/>
          </a:xfrm>
        </p:spPr>
        <p:txBody>
          <a:bodyPr/>
          <a:lstStyle/>
          <a:p>
            <a:pPr marL="215900" indent="0">
              <a:buNone/>
            </a:pPr>
            <a:r>
              <a:rPr lang="en-US" dirty="0" smtClean="0"/>
              <a:t>Learning Platform</a:t>
            </a:r>
          </a:p>
          <a:p>
            <a:pPr marL="215900" indent="0">
              <a:buNone/>
            </a:pPr>
            <a:r>
              <a:rPr lang="en-US" dirty="0" smtClean="0"/>
              <a:t>Standards</a:t>
            </a:r>
          </a:p>
          <a:p>
            <a:pPr marL="215900" indent="0">
              <a:buNone/>
            </a:pPr>
            <a:r>
              <a:rPr lang="en-US" dirty="0" smtClean="0"/>
              <a:t>Interoperability</a:t>
            </a:r>
          </a:p>
          <a:p>
            <a:pPr marL="215900" indent="0">
              <a:buNone/>
            </a:pPr>
            <a:r>
              <a:rPr lang="en-US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2659407183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_LMS_Predictions729scree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42" y="205739"/>
            <a:ext cx="12572997" cy="804671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8490172"/>
            <a:ext cx="1625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mfeldstein.com</a:t>
            </a:r>
            <a:r>
              <a:rPr lang="en-US" dirty="0">
                <a:solidFill>
                  <a:srgbClr val="FFFF00"/>
                </a:solidFill>
              </a:rPr>
              <a:t>/emerging-trends-in-</a:t>
            </a:r>
            <a:r>
              <a:rPr lang="en-US" dirty="0" err="1">
                <a:solidFill>
                  <a:srgbClr val="FFFF00"/>
                </a:solidFill>
              </a:rPr>
              <a:t>lms</a:t>
            </a:r>
            <a:r>
              <a:rPr lang="en-US" dirty="0">
                <a:solidFill>
                  <a:srgbClr val="FFFF00"/>
                </a:solidFill>
              </a:rPr>
              <a:t>-</a:t>
            </a:r>
            <a:r>
              <a:rPr lang="en-US" dirty="0" err="1">
                <a:solidFill>
                  <a:srgbClr val="FFFF00"/>
                </a:solidFill>
              </a:rPr>
              <a:t>ed</a:t>
            </a:r>
            <a:r>
              <a:rPr lang="en-US" dirty="0">
                <a:solidFill>
                  <a:srgbClr val="FFFF00"/>
                </a:solidFill>
              </a:rPr>
              <a:t>-tech-market/</a:t>
            </a:r>
          </a:p>
        </p:txBody>
      </p:sp>
      <p:pic>
        <p:nvPicPr>
          <p:cNvPr id="5" name="Picture 4" descr="BRTvD336_400x40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312" y="6188605"/>
            <a:ext cx="1632829" cy="16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0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35" y="330083"/>
            <a:ext cx="12280900" cy="81675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44600" y="2500340"/>
            <a:ext cx="6350000" cy="452431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3200" dirty="0"/>
              <a:t>D'Arcy Norman's Law of eLearning Tool Convergence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Any eLearning tool, no matter how openly designed, will eventually become indistinguishable from a Learning Management System once a threshold of supported use-cases has been reached.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84669" y="8497669"/>
            <a:ext cx="16086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darcynorman.net</a:t>
            </a:r>
            <a:r>
              <a:rPr lang="en-US" dirty="0">
                <a:solidFill>
                  <a:srgbClr val="FFFF00"/>
                </a:solidFill>
              </a:rPr>
              <a:t>/2013/02/15/</a:t>
            </a:r>
            <a:r>
              <a:rPr lang="en-US" dirty="0" err="1">
                <a:solidFill>
                  <a:srgbClr val="FFFF00"/>
                </a:solidFill>
              </a:rPr>
              <a:t>normans</a:t>
            </a:r>
            <a:r>
              <a:rPr lang="en-US" dirty="0">
                <a:solidFill>
                  <a:srgbClr val="FFFF00"/>
                </a:solidFill>
              </a:rPr>
              <a:t>-law-of-</a:t>
            </a:r>
            <a:r>
              <a:rPr lang="en-US" dirty="0" err="1">
                <a:solidFill>
                  <a:srgbClr val="FFFF00"/>
                </a:solidFill>
              </a:rPr>
              <a:t>elearning</a:t>
            </a:r>
            <a:r>
              <a:rPr lang="en-US" dirty="0">
                <a:solidFill>
                  <a:srgbClr val="FFFF00"/>
                </a:solidFill>
              </a:rPr>
              <a:t>-tool-convergence/</a:t>
            </a:r>
          </a:p>
        </p:txBody>
      </p:sp>
    </p:spTree>
    <p:extLst>
      <p:ext uri="{BB962C8B-B14F-4D97-AF65-F5344CB8AC3E}">
        <p14:creationId xmlns:p14="http://schemas.microsoft.com/office/powerpoint/2010/main" val="3797765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186" y="815998"/>
            <a:ext cx="8124841" cy="544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7" y="765101"/>
            <a:ext cx="6926474" cy="549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31064" y="6716566"/>
            <a:ext cx="11995068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This presentation is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Copyright All Rights Reserved 2001-2015, Charles R. Severance and others.  Please do not record, remix, or reuse without explicit written permission.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668018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4669" y="7667936"/>
            <a:ext cx="16086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https://</a:t>
            </a:r>
            <a:r>
              <a:rPr lang="en-US" dirty="0" err="1" smtClean="0">
                <a:solidFill>
                  <a:srgbClr val="FFFF00"/>
                </a:solidFill>
              </a:rPr>
              <a:t>hbr.org</a:t>
            </a:r>
            <a:r>
              <a:rPr lang="en-US" dirty="0" smtClean="0">
                <a:solidFill>
                  <a:srgbClr val="FFFF00"/>
                </a:solidFill>
              </a:rPr>
              <a:t>/2014/06/how-to-succeed-in-business-by-bundling-and-unbundling/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http</a:t>
            </a:r>
            <a:r>
              <a:rPr lang="en-US" dirty="0">
                <a:solidFill>
                  <a:srgbClr val="FFFF00"/>
                </a:solidFill>
              </a:rPr>
              <a:t>://a16z.com/2013/12/18/the-future-of-work-cars-and-the-wisdom-in-saying-no/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38" y="321734"/>
            <a:ext cx="8148296" cy="71756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44600" y="2060074"/>
            <a:ext cx="6350000" cy="501675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3200" dirty="0"/>
              <a:t>My old boss, Jim Barksdale, used to say there’s only two ways to make money in business: One is to bundle; the other is unbundle. Basically media is getting re-bundled. And so you’ve got these new models—</a:t>
            </a:r>
            <a:r>
              <a:rPr lang="en-US" sz="3200" dirty="0" err="1"/>
              <a:t>Spotify</a:t>
            </a:r>
            <a:r>
              <a:rPr lang="en-US" sz="3200" dirty="0"/>
              <a:t> in music, Netflix in video, and Amazon in eBooks, right</a:t>
            </a:r>
            <a:r>
              <a:rPr lang="en-US" sz="3200" dirty="0" smtClean="0"/>
              <a:t>?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 smtClean="0"/>
              <a:t>           -- Marc Andreessen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80967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41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67" y="0"/>
            <a:ext cx="12086167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2463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8656" y="929364"/>
            <a:ext cx="14428363" cy="6933033"/>
          </a:xfrm>
          <a:prstGeom prst="rect">
            <a:avLst/>
          </a:prstGeom>
          <a:noFill/>
        </p:spPr>
        <p:txBody>
          <a:bodyPr wrap="square" lIns="145143" tIns="72571" rIns="145143" bIns="72571" rtlCol="0">
            <a:spAutoFit/>
          </a:bodyPr>
          <a:lstStyle/>
          <a:p>
            <a:r>
              <a:rPr lang="en-US" sz="6300" dirty="0">
                <a:solidFill>
                  <a:srgbClr val="FFFF00"/>
                </a:solidFill>
              </a:rPr>
              <a:t>One of these things is not like the others:</a:t>
            </a:r>
          </a:p>
          <a:p>
            <a:endParaRPr lang="en-US" sz="6300" dirty="0"/>
          </a:p>
          <a:p>
            <a:r>
              <a:rPr lang="en-US" sz="6300" dirty="0"/>
              <a:t>	</a:t>
            </a:r>
            <a:r>
              <a:rPr lang="en-US" sz="6300" dirty="0" err="1"/>
              <a:t>www.masteringphysics.com</a:t>
            </a:r>
            <a:endParaRPr lang="en-US" sz="6300" dirty="0"/>
          </a:p>
          <a:p>
            <a:endParaRPr lang="en-US" sz="6300" dirty="0"/>
          </a:p>
          <a:p>
            <a:r>
              <a:rPr lang="en-US" sz="6300" dirty="0"/>
              <a:t>	</a:t>
            </a:r>
            <a:r>
              <a:rPr lang="en-US" sz="6300" dirty="0" err="1"/>
              <a:t>www.masteringastronomy.com</a:t>
            </a:r>
            <a:endParaRPr lang="en-US" sz="6300" dirty="0"/>
          </a:p>
          <a:p>
            <a:endParaRPr lang="en-US" sz="6300" dirty="0"/>
          </a:p>
          <a:p>
            <a:r>
              <a:rPr lang="en-US" sz="6300" dirty="0"/>
              <a:t>	</a:t>
            </a:r>
            <a:r>
              <a:rPr lang="en-US" sz="6300" dirty="0" err="1"/>
              <a:t>www.masteringpython.com</a:t>
            </a:r>
            <a:endParaRPr lang="en-US" sz="6300" dirty="0"/>
          </a:p>
        </p:txBody>
      </p:sp>
      <p:sp>
        <p:nvSpPr>
          <p:cNvPr id="3" name="TextBox 2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309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167794" y="652490"/>
            <a:ext cx="7305816" cy="7683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000000"/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Oval 3"/>
          <p:cNvSpPr/>
          <p:nvPr/>
        </p:nvSpPr>
        <p:spPr>
          <a:xfrm>
            <a:off x="3164380" y="652490"/>
            <a:ext cx="7683500" cy="7683500"/>
          </a:xfrm>
          <a:prstGeom prst="ellipse">
            <a:avLst/>
          </a:prstGeom>
          <a:gradFill flip="none" rotWithShape="1">
            <a:gsLst>
              <a:gs pos="45000">
                <a:schemeClr val="tx1"/>
              </a:gs>
              <a:gs pos="100000">
                <a:srgbClr val="000000"/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10" name="d2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4349" y="4816763"/>
            <a:ext cx="1273444" cy="1273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lackboard-logo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4349" y="3080724"/>
            <a:ext cx="1372288" cy="1098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akai-logo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4349" y="1412598"/>
            <a:ext cx="1909657" cy="1047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97834" y="4308781"/>
            <a:ext cx="1379150" cy="1557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dropped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56741" y="6516635"/>
            <a:ext cx="4026303" cy="5771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Group 15"/>
          <p:cNvGrpSpPr/>
          <p:nvPr/>
        </p:nvGrpSpPr>
        <p:grpSpPr>
          <a:xfrm>
            <a:off x="3918314" y="2649725"/>
            <a:ext cx="1337891" cy="1156689"/>
            <a:chOff x="1193800" y="3794056"/>
            <a:chExt cx="1722467" cy="1513682"/>
          </a:xfrm>
        </p:grpSpPr>
        <p:sp>
          <p:nvSpPr>
            <p:cNvPr id="17" name="Rectangle 16"/>
            <p:cNvSpPr/>
            <p:nvPr/>
          </p:nvSpPr>
          <p:spPr>
            <a:xfrm>
              <a:off x="1193800" y="3794056"/>
              <a:ext cx="1639822" cy="1513682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pic>
          <p:nvPicPr>
            <p:cNvPr id="18" name="Picture 17" descr="canvas-logo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445" y="3794056"/>
              <a:ext cx="1639822" cy="1513682"/>
            </a:xfrm>
            <a:prstGeom prst="rect">
              <a:avLst/>
            </a:prstGeom>
          </p:spPr>
        </p:pic>
      </p:grpSp>
      <p:pic>
        <p:nvPicPr>
          <p:cNvPr id="19" name="ims-new-logo-transparent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3683" y="1775210"/>
            <a:ext cx="1909196" cy="189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19" descr="gradecraft_logo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54" y="960749"/>
            <a:ext cx="3437598" cy="68225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1" name="Picture 20" descr="opencast_logo_large-transparent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652" y="1872746"/>
            <a:ext cx="3672456" cy="84861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xerte_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174" y="4379189"/>
            <a:ext cx="1889411" cy="899585"/>
          </a:xfrm>
          <a:prstGeom prst="rect">
            <a:avLst/>
          </a:prstGeom>
        </p:spPr>
      </p:pic>
      <p:pic>
        <p:nvPicPr>
          <p:cNvPr id="23" name="Picture 22" descr="karuta-eportfolio-logo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89" y="3080724"/>
            <a:ext cx="3318040" cy="1044470"/>
          </a:xfrm>
          <a:prstGeom prst="rect">
            <a:avLst/>
          </a:prstGeom>
        </p:spPr>
      </p:pic>
      <p:pic>
        <p:nvPicPr>
          <p:cNvPr id="25" name="piazza-logo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583044" y="7270103"/>
            <a:ext cx="2741123" cy="763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MyMathLab_4c (2)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89" y="5637513"/>
            <a:ext cx="2778411" cy="769680"/>
          </a:xfrm>
          <a:prstGeom prst="rect">
            <a:avLst/>
          </a:prstGeom>
        </p:spPr>
      </p:pic>
      <p:pic>
        <p:nvPicPr>
          <p:cNvPr id="3" name="Picture 2" descr="knightpse-mastering-logo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762" y="6611140"/>
            <a:ext cx="3632200" cy="482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0032" y="8089477"/>
            <a:ext cx="341427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Learning Platform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6" name="Picture 5" descr="xAPI-transparent_300px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4" y="539930"/>
            <a:ext cx="3313929" cy="8726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8" name="TextBox 27"/>
          <p:cNvSpPr txBox="1"/>
          <p:nvPr/>
        </p:nvSpPr>
        <p:spPr>
          <a:xfrm>
            <a:off x="6618528" y="7412696"/>
            <a:ext cx="90081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LMS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089744" y="6807402"/>
            <a:ext cx="168979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Learning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Systems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100041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8128000" cy="5702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</a:rPr>
              <a:t>Richard N. Katz  - 2015-2020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</a:rPr>
              <a:t>Make your own </a:t>
            </a:r>
            <a:r>
              <a:rPr lang="en-US" sz="3600" dirty="0" smtClean="0">
                <a:solidFill>
                  <a:srgbClr val="FFFFFF"/>
                </a:solidFill>
              </a:rPr>
              <a:t>prediction about 2020 </a:t>
            </a:r>
            <a:endParaRPr lang="en-US" sz="36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</a:rPr>
              <a:t>Make </a:t>
            </a:r>
            <a:r>
              <a:rPr lang="en-US" sz="3600" dirty="0" smtClean="0">
                <a:solidFill>
                  <a:srgbClr val="FFFFFF"/>
                </a:solidFill>
              </a:rPr>
              <a:t>a prediction about what </a:t>
            </a:r>
            <a:r>
              <a:rPr lang="en-US" sz="3600" dirty="0" smtClean="0">
                <a:solidFill>
                  <a:srgbClr val="FFFFFF"/>
                </a:solidFill>
              </a:rPr>
              <a:t>he </a:t>
            </a:r>
            <a:r>
              <a:rPr lang="en-US" sz="3600" dirty="0" smtClean="0">
                <a:solidFill>
                  <a:srgbClr val="FFFFFF"/>
                </a:solidFill>
              </a:rPr>
              <a:t>will predict in this next video?</a:t>
            </a:r>
            <a:endParaRPr sz="3600" dirty="0" smtClean="0">
              <a:solidFill>
                <a:srgbClr val="FFFFFF"/>
              </a:solidFill>
            </a:endParaRPr>
          </a:p>
        </p:txBody>
      </p:sp>
      <p:pic>
        <p:nvPicPr>
          <p:cNvPr id="149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300" y="0"/>
            <a:ext cx="6477000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800" y="596900"/>
            <a:ext cx="1181100" cy="158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596901"/>
            <a:ext cx="4927600" cy="3147038"/>
          </a:xfrm>
          <a:prstGeom prst="rect">
            <a:avLst/>
          </a:prstGeom>
        </p:spPr>
      </p:pic>
      <p:pic>
        <p:nvPicPr>
          <p:cNvPr id="13" name="Picture 12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550" y="4499784"/>
            <a:ext cx="5192183" cy="3209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604474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8128000" cy="2916767"/>
          </a:xfrm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FF"/>
                </a:solidFill>
              </a:rPr>
              <a:t>Which of his predictions will be right and which will be wrong and why?</a:t>
            </a:r>
            <a:endParaRPr sz="3600" dirty="0">
              <a:solidFill>
                <a:srgbClr val="FFFFFF"/>
              </a:solidFill>
            </a:endParaRPr>
          </a:p>
        </p:txBody>
      </p:sp>
      <p:pic>
        <p:nvPicPr>
          <p:cNvPr id="149" name="Untitl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300" y="0"/>
            <a:ext cx="6477000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800" y="596900"/>
            <a:ext cx="1181100" cy="158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9283700" y="8281380"/>
            <a:ext cx="8963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5:44</a:t>
            </a:r>
            <a:endParaRPr sz="3600" dirty="0">
              <a:solidFill>
                <a:srgbClr val="FFFF00"/>
              </a:solidFill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342217" y="8072755"/>
            <a:ext cx="262890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00F900"/>
                </a:solidFill>
              </a:rPr>
              <a:t>2010-2020</a:t>
            </a:r>
            <a:endParaRPr sz="3600" dirty="0">
              <a:solidFill>
                <a:srgbClr val="00F900"/>
              </a:solidFill>
            </a:endParaRPr>
          </a:p>
        </p:txBody>
      </p:sp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129" y="596900"/>
            <a:ext cx="5548038" cy="3246967"/>
          </a:xfrm>
          <a:prstGeom prst="rect">
            <a:avLst/>
          </a:prstGeom>
        </p:spPr>
      </p:pic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985" y="4772872"/>
            <a:ext cx="5975182" cy="3299883"/>
          </a:xfrm>
          <a:prstGeom prst="rect">
            <a:avLst/>
          </a:prstGeom>
        </p:spPr>
      </p:pic>
      <p:pic>
        <p:nvPicPr>
          <p:cNvPr id="11" name="Picture 10" descr="Untitl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17" y="5690522"/>
            <a:ext cx="4607983" cy="29191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22386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250" y="692633"/>
            <a:ext cx="3520767" cy="5334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54" y="470899"/>
            <a:ext cx="6409274" cy="4138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919" y="1592452"/>
            <a:ext cx="3566051" cy="4801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1064" y="6938299"/>
            <a:ext cx="11995068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This presentation is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Copyright All Rights Reserved 2001-2015, Charles R. Severance and others.  Please do not record, remix, or reuse without explicit written permission.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88674560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4-05-14-Phil-Chuck-Mexico-Margarit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8" y="225822"/>
            <a:ext cx="13976156" cy="8824106"/>
          </a:xfrm>
          <a:prstGeom prst="rect">
            <a:avLst/>
          </a:prstGeom>
        </p:spPr>
      </p:pic>
      <p:pic>
        <p:nvPicPr>
          <p:cNvPr id="5" name="Picture 4" descr="IMG_379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41" y="3970573"/>
            <a:ext cx="6772473" cy="5079355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45407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MS_MarketShare_201411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55" y="33866"/>
            <a:ext cx="11789833" cy="82561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8497669"/>
            <a:ext cx="1625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mfeldstein.com</a:t>
            </a:r>
            <a:r>
              <a:rPr lang="en-US" dirty="0">
                <a:solidFill>
                  <a:srgbClr val="FFFF00"/>
                </a:solidFill>
              </a:rPr>
              <a:t>/state-us-higher-education-lms-market-2014-edition/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63411" y="965665"/>
            <a:ext cx="1855125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sym typeface="Gill Sans"/>
              </a:rPr>
              <a:t>LMS</a:t>
            </a:r>
          </a:p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rgbClr val="00FF00"/>
                </a:solidFill>
              </a:rPr>
              <a:t>Squid</a:t>
            </a:r>
          </a:p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FF00"/>
                </a:solidFill>
                <a:effectLst/>
                <a:uFillTx/>
                <a:sym typeface="Gill Sans"/>
              </a:rPr>
              <a:t>Diagram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FF00"/>
              </a:solidFill>
              <a:effectLst/>
              <a:uFillTx/>
              <a:sym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5545" y="3404729"/>
            <a:ext cx="3310857" cy="2100210"/>
          </a:xfrm>
          <a:prstGeom prst="rect">
            <a:avLst/>
          </a:prstGeom>
        </p:spPr>
      </p:pic>
      <p:pic>
        <p:nvPicPr>
          <p:cNvPr id="7" name="Picture 6" descr="BRTvD336_400x400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718" y="6208763"/>
            <a:ext cx="1632829" cy="16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43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ln-screensho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" y="635000"/>
            <a:ext cx="7188200" cy="502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Untitled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47535" y="2435266"/>
            <a:ext cx="7480300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16"/>
          <p:cNvSpPr/>
          <p:nvPr/>
        </p:nvSpPr>
        <p:spPr>
          <a:xfrm>
            <a:off x="563060" y="7831455"/>
            <a:ext cx="539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00F900"/>
                </a:solidFill>
              </a:rPr>
              <a:t> 2:23 – "Deceptively Simple"</a:t>
            </a:r>
            <a:endParaRPr sz="3600" dirty="0">
              <a:solidFill>
                <a:srgbClr val="00F9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48975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964513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When </a:t>
            </a: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Was That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Filmed?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1990</a:t>
            </a:r>
          </a:p>
          <a:p>
            <a:r>
              <a:rPr lang="en-US" dirty="0" smtClean="0"/>
              <a:t>1995</a:t>
            </a:r>
          </a:p>
          <a:p>
            <a:r>
              <a:rPr lang="en-US" dirty="0" smtClean="0"/>
              <a:t>2000</a:t>
            </a:r>
          </a:p>
          <a:p>
            <a:r>
              <a:rPr lang="en-US" dirty="0" smtClean="0"/>
              <a:t>2005</a:t>
            </a:r>
          </a:p>
          <a:p>
            <a:r>
              <a:rPr lang="en-US" dirty="0" smtClean="0"/>
              <a:t>2010</a:t>
            </a:r>
          </a:p>
          <a:p>
            <a:r>
              <a:rPr lang="en-US" dirty="0" smtClean="0"/>
              <a:t>2015</a:t>
            </a:r>
            <a:endParaRPr lang="en-US" dirty="0"/>
          </a:p>
        </p:txBody>
      </p:sp>
      <p:pic>
        <p:nvPicPr>
          <p:cNvPr id="5" name="Untitled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7535" y="2435266"/>
            <a:ext cx="7480300" cy="55372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042637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MS_MarketShare_201411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33866"/>
            <a:ext cx="11789833" cy="8256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8497669"/>
            <a:ext cx="1625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mfeldstein.com</a:t>
            </a:r>
            <a:r>
              <a:rPr lang="en-US" dirty="0">
                <a:solidFill>
                  <a:srgbClr val="FFFF00"/>
                </a:solidFill>
              </a:rPr>
              <a:t>/state-us-higher-education-lms-market-2014-edition/</a:t>
            </a:r>
          </a:p>
        </p:txBody>
      </p:sp>
      <p:sp>
        <p:nvSpPr>
          <p:cNvPr id="6" name="Rectangle 5"/>
          <p:cNvSpPr/>
          <p:nvPr/>
        </p:nvSpPr>
        <p:spPr>
          <a:xfrm>
            <a:off x="5401732" y="0"/>
            <a:ext cx="9804400" cy="849766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2132" y="241300"/>
            <a:ext cx="9025467" cy="2298700"/>
          </a:xfrm>
        </p:spPr>
        <p:txBody>
          <a:bodyPr/>
          <a:lstStyle/>
          <a:p>
            <a:r>
              <a:rPr lang="en-US" dirty="0" smtClean="0">
                <a:solidFill>
                  <a:srgbClr val="00FF00"/>
                </a:solidFill>
              </a:rPr>
              <a:t>2001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2800" y="2603500"/>
            <a:ext cx="9194800" cy="4508500"/>
          </a:xfrm>
        </p:spPr>
        <p:txBody>
          <a:bodyPr/>
          <a:lstStyle/>
          <a:p>
            <a:r>
              <a:rPr lang="en-US" dirty="0"/>
              <a:t>OKI was funded Dec-2000 2.4 </a:t>
            </a:r>
            <a:r>
              <a:rPr lang="en-US" dirty="0" smtClean="0"/>
              <a:t>Million</a:t>
            </a:r>
          </a:p>
          <a:p>
            <a:pPr lvl="1"/>
            <a:r>
              <a:rPr lang="en-US" dirty="0" smtClean="0"/>
              <a:t>OKI OSIDs invented in 2001</a:t>
            </a:r>
          </a:p>
          <a:p>
            <a:r>
              <a:rPr lang="en-US" dirty="0" smtClean="0"/>
              <a:t>MIT OCW Funded June-2001</a:t>
            </a:r>
            <a:r>
              <a:rPr lang="en-US" dirty="0"/>
              <a:t> </a:t>
            </a:r>
            <a:r>
              <a:rPr lang="en-US" dirty="0" smtClean="0"/>
              <a:t>$5.5M</a:t>
            </a:r>
          </a:p>
          <a:p>
            <a:pPr marL="1041400" lvl="2"/>
            <a:r>
              <a:rPr lang="en-US" dirty="0" smtClean="0"/>
              <a:t>32 courses Sept-</a:t>
            </a:r>
            <a:r>
              <a:rPr lang="en-US" dirty="0" smtClean="0"/>
              <a:t>2002</a:t>
            </a:r>
          </a:p>
          <a:p>
            <a:pPr marL="749300" lvl="1"/>
            <a:r>
              <a:rPr lang="en-US" dirty="0" smtClean="0"/>
              <a:t>Creative Commons Founded</a:t>
            </a:r>
            <a:endParaRPr lang="en-US" dirty="0"/>
          </a:p>
        </p:txBody>
      </p:sp>
      <p:pic>
        <p:nvPicPr>
          <p:cNvPr id="7" name="Picture 6" descr="BRTvD336_400x40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559" y="6188605"/>
            <a:ext cx="1632829" cy="16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30958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8128000" cy="5702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FFFFFF"/>
                </a:solidFill>
              </a:rPr>
              <a:t>In 2006 Richard N. Katz was retiring as the President of Educause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FFFFFF"/>
                </a:solidFill>
              </a:rPr>
              <a:t>He made a </a:t>
            </a:r>
            <a:r>
              <a:rPr sz="3600" dirty="0" smtClean="0">
                <a:solidFill>
                  <a:srgbClr val="FFFFFF"/>
                </a:solidFill>
              </a:rPr>
              <a:t>video</a:t>
            </a:r>
            <a:r>
              <a:rPr lang="en-US" sz="3600" dirty="0" smtClean="0">
                <a:solidFill>
                  <a:srgbClr val="FFFFFF"/>
                </a:solidFill>
              </a:rPr>
              <a:t> in 2006</a:t>
            </a:r>
            <a:r>
              <a:rPr sz="3600" dirty="0" smtClean="0">
                <a:solidFill>
                  <a:srgbClr val="FFFFFF"/>
                </a:solidFill>
              </a:rPr>
              <a:t> </a:t>
            </a:r>
            <a:r>
              <a:rPr sz="3600" dirty="0">
                <a:solidFill>
                  <a:srgbClr val="FFFFFF"/>
                </a:solidFill>
              </a:rPr>
              <a:t>with a series of bold predictions about the changes that we would see in the world of education over the next 14 years</a:t>
            </a:r>
          </a:p>
        </p:txBody>
      </p:sp>
      <p:pic>
        <p:nvPicPr>
          <p:cNvPr id="140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6300" y="0"/>
            <a:ext cx="6477000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9800" y="596900"/>
            <a:ext cx="1181100" cy="158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Untitled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22000" y="2603500"/>
            <a:ext cx="4572000" cy="34925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16"/>
          <p:cNvSpPr/>
          <p:nvPr/>
        </p:nvSpPr>
        <p:spPr>
          <a:xfrm>
            <a:off x="259396" y="8176683"/>
            <a:ext cx="8963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00F900"/>
                </a:solidFill>
              </a:rPr>
              <a:t>4:01</a:t>
            </a:r>
            <a:endParaRPr sz="3600" dirty="0">
              <a:solidFill>
                <a:srgbClr val="00F9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52172" y="8372604"/>
            <a:ext cx="16708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#LAK15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34502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814</Words>
  <Application>Microsoft Macintosh PowerPoint</Application>
  <PresentationFormat>Custom</PresentationFormat>
  <Paragraphs>113</Paragraphs>
  <Slides>26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Black</vt:lpstr>
      <vt:lpstr>The Trials and Tribulations of Predicting the Future for Learning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Was That Filmed?</vt:lpstr>
      <vt:lpstr>2001</vt:lpstr>
      <vt:lpstr>PowerPoint Presentation</vt:lpstr>
      <vt:lpstr>2006</vt:lpstr>
      <vt:lpstr>PowerPoint Presentation</vt:lpstr>
      <vt:lpstr>PowerPoint Presentation</vt:lpstr>
      <vt:lpstr>PowerPoint Presentation</vt:lpstr>
      <vt:lpstr>2011</vt:lpstr>
      <vt:lpstr>2012</vt:lpstr>
      <vt:lpstr>PowerPoint Presentation</vt:lpstr>
      <vt:lpstr>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Sakai: Ten Years of  Open Source Leadersip</dc:title>
  <cp:lastModifiedBy>Charles Severance</cp:lastModifiedBy>
  <cp:revision>55</cp:revision>
  <cp:lastPrinted>2015-03-17T14:31:11Z</cp:lastPrinted>
  <dcterms:modified xsi:type="dcterms:W3CDTF">2015-03-18T12:31:18Z</dcterms:modified>
</cp:coreProperties>
</file>